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257" r:id="rId25"/>
    <p:sldId id="258" r:id="rId26"/>
    <p:sldId id="259" r:id="rId27"/>
    <p:sldId id="260" r:id="rId28"/>
    <p:sldId id="261" r:id="rId29"/>
    <p:sldId id="262" r:id="rId30"/>
    <p:sldId id="263" r:id="rId31"/>
    <p:sldId id="264" r:id="rId32"/>
    <p:sldId id="265" r:id="rId33"/>
    <p:sldId id="266" r:id="rId34"/>
    <p:sldId id="267" r:id="rId35"/>
    <p:sldId id="268" r:id="rId36"/>
    <p:sldId id="269" r:id="rId37"/>
    <p:sldId id="270" r:id="rId38"/>
    <p:sldId id="271" r:id="rId39"/>
    <p:sldId id="272" r:id="rId40"/>
    <p:sldId id="273" r:id="rId41"/>
    <p:sldId id="274" r:id="rId42"/>
    <p:sldId id="275" r:id="rId43"/>
    <p:sldId id="308" r:id="rId44"/>
    <p:sldId id="313" r:id="rId45"/>
    <p:sldId id="309" r:id="rId46"/>
    <p:sldId id="310" r:id="rId47"/>
    <p:sldId id="311" r:id="rId48"/>
    <p:sldId id="312" r:id="rId49"/>
    <p:sldId id="28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p:scale>
          <a:sx n="50" d="100"/>
          <a:sy n="50" d="100"/>
        </p:scale>
        <p:origin x="-1968"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neoenglishsystem.blogspot.com/2010/12/postmodern-drama-new-theatre.htm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en.wikipedia.org/wiki/Irony" TargetMode="External"/><Relationship Id="rId2" Type="http://schemas.openxmlformats.org/officeDocument/2006/relationships/hyperlink" Target="http://en.wikipedia.org/wiki/Linda_Hutcheon" TargetMode="External"/><Relationship Id="rId1" Type="http://schemas.openxmlformats.org/officeDocument/2006/relationships/slideLayout" Target="../slideLayouts/slideLayout2.xml"/><Relationship Id="rId6" Type="http://schemas.openxmlformats.org/officeDocument/2006/relationships/hyperlink" Target="http://en.wikipedia.org/wiki/The_Pleasure_of_the_Text" TargetMode="External"/><Relationship Id="rId5" Type="http://schemas.openxmlformats.org/officeDocument/2006/relationships/hyperlink" Target="http://en.wikipedia.org/wiki/Roland_Barthes" TargetMode="External"/><Relationship Id="rId4" Type="http://schemas.openxmlformats.org/officeDocument/2006/relationships/hyperlink" Target="http://en.wikipedia.org/wiki/Black_humor"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Joseph_Heller" TargetMode="External"/><Relationship Id="rId2" Type="http://schemas.openxmlformats.org/officeDocument/2006/relationships/hyperlink" Target="http://en.wikipedia.org/wiki/John_Barth" TargetMode="External"/><Relationship Id="rId1" Type="http://schemas.openxmlformats.org/officeDocument/2006/relationships/slideLayout" Target="../slideLayouts/slideLayout2.xml"/><Relationship Id="rId6" Type="http://schemas.openxmlformats.org/officeDocument/2006/relationships/hyperlink" Target="http://en.wikipedia.org/wiki/Bruce_Jay_Friedman" TargetMode="External"/><Relationship Id="rId5" Type="http://schemas.openxmlformats.org/officeDocument/2006/relationships/hyperlink" Target="http://en.wikipedia.org/wiki/Kurt_Vonnegut" TargetMode="External"/><Relationship Id="rId4" Type="http://schemas.openxmlformats.org/officeDocument/2006/relationships/hyperlink" Target="http://en.wikipedia.org/wiki/William_Gaddis"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en.wikipedia.org/wiki/Catch-22" TargetMode="External"/><Relationship Id="rId2" Type="http://schemas.openxmlformats.org/officeDocument/2006/relationships/hyperlink" Target="http://en.wikipedia.org/wiki/Joseph_Heller" TargetMode="External"/><Relationship Id="rId1" Type="http://schemas.openxmlformats.org/officeDocument/2006/relationships/slideLayout" Target="../slideLayouts/slideLayout2.xml"/><Relationship Id="rId6" Type="http://schemas.openxmlformats.org/officeDocument/2006/relationships/hyperlink" Target="http://en.wikipedia.org/wiki/The_Crying_of_Lot_49" TargetMode="External"/><Relationship Id="rId5" Type="http://schemas.openxmlformats.org/officeDocument/2006/relationships/hyperlink" Target="http://en.wikipedia.org/wiki/Thomas_Pynchon" TargetMode="External"/><Relationship Id="rId4" Type="http://schemas.openxmlformats.org/officeDocument/2006/relationships/hyperlink" Target="http://en.wikipedia.org/wiki/Catch-22_(logic)"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http://en.wikipedia.org/wiki/Intertextuality"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en.wikipedia.org/wiki/Donald_Barthelme" TargetMode="External"/><Relationship Id="rId2" Type="http://schemas.openxmlformats.org/officeDocument/2006/relationships/hyperlink" Target="http://en.wikipedia.org/wiki/Margaret_Atwood"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b="1" dirty="0" smtClean="0"/>
              <a:t>Post-Modernism(Conti)</a:t>
            </a:r>
            <a:br>
              <a:rPr lang="en-US" sz="4800" b="1" dirty="0" smtClean="0"/>
            </a:br>
            <a:r>
              <a:rPr lang="en-US" sz="4800" b="1" dirty="0" smtClean="0"/>
              <a:t/>
            </a:r>
            <a:br>
              <a:rPr lang="en-US" sz="4800" b="1" dirty="0" smtClean="0"/>
            </a:br>
            <a:r>
              <a:rPr lang="en-US" sz="4800" b="1" dirty="0" smtClean="0"/>
              <a:t>Post-War Novel/Drama</a:t>
            </a:r>
            <a:endParaRPr lang="en-US" sz="4800" dirty="0"/>
          </a:p>
        </p:txBody>
      </p:sp>
      <p:sp>
        <p:nvSpPr>
          <p:cNvPr id="3" name="Subtitle 2"/>
          <p:cNvSpPr>
            <a:spLocks noGrp="1"/>
          </p:cNvSpPr>
          <p:nvPr>
            <p:ph type="subTitle" idx="1"/>
          </p:nvPr>
        </p:nvSpPr>
        <p:spPr/>
        <p:txBody>
          <a:bodyPr/>
          <a:lstStyle/>
          <a:p>
            <a:r>
              <a:rPr lang="en-US" dirty="0" smtClean="0">
                <a:solidFill>
                  <a:schemeClr val="tx1"/>
                </a:solidFill>
              </a:rPr>
              <a:t>History </a:t>
            </a:r>
            <a:r>
              <a:rPr lang="en-US" dirty="0" smtClean="0">
                <a:solidFill>
                  <a:schemeClr val="tx1"/>
                </a:solidFill>
              </a:rPr>
              <a:t>of English </a:t>
            </a:r>
            <a:r>
              <a:rPr lang="en-US" dirty="0" smtClean="0">
                <a:solidFill>
                  <a:schemeClr val="tx1"/>
                </a:solidFill>
              </a:rPr>
              <a:t>Literature</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Hence, study of a text will be useful if it is done in relation to other contemporary practices of the same culture—even fashions of dress, cigarette smoking, or styles of wrestling. Cultural Studies, one of the aspects of Postmodernist critical theory, although founded by Richard </a:t>
            </a:r>
            <a:r>
              <a:rPr lang="en-US" dirty="0" err="1" smtClean="0"/>
              <a:t>Hoggart</a:t>
            </a:r>
            <a:r>
              <a:rPr lang="en-US" i="1" dirty="0" smtClean="0"/>
              <a:t>(The Uses of Literary, </a:t>
            </a:r>
            <a:r>
              <a:rPr lang="en-US" dirty="0" smtClean="0"/>
              <a:t>1957) and Raymond Williams </a:t>
            </a:r>
            <a:r>
              <a:rPr lang="en-US" i="1" dirty="0" smtClean="0"/>
              <a:t>(Culture and Society 1780-1950, </a:t>
            </a:r>
            <a:r>
              <a:rPr lang="en-US" dirty="0" smtClean="0"/>
              <a:t>1958), owes a good deal to the writings of Barthes as well.</a:t>
            </a:r>
            <a:br>
              <a:rPr lang="en-US"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Barthes’s famous work </a:t>
            </a:r>
            <a:r>
              <a:rPr lang="en-US" i="1" dirty="0" smtClean="0"/>
              <a:t>Mythologies </a:t>
            </a:r>
            <a:r>
              <a:rPr lang="en-US" dirty="0" smtClean="0"/>
              <a:t>(1957), as well as his very first essay on writing in 1953, demonstrates that no form or style of writing is a free expression of an author’s subjectivity, that writing is always marked by social and ideological values, that language is never innocent. A sense of the need for a critique of forms of writing that mask the historical-political features of the social world by making it appear ‘natural’, or inevitable, provides the impulse behind the analysis of </a:t>
            </a:r>
            <a:r>
              <a:rPr lang="en-US" i="1" dirty="0" smtClean="0"/>
              <a:t>Mythologies.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Barthes’s other books include </a:t>
            </a:r>
            <a:r>
              <a:rPr lang="en-US" i="1" dirty="0" smtClean="0"/>
              <a:t>Elements of </a:t>
            </a:r>
            <a:r>
              <a:rPr lang="en-US" i="1" dirty="0" err="1" smtClean="0"/>
              <a:t>Semiology</a:t>
            </a:r>
            <a:r>
              <a:rPr lang="en-US" i="1" dirty="0" smtClean="0"/>
              <a:t> </a:t>
            </a:r>
            <a:r>
              <a:rPr lang="en-US" dirty="0" smtClean="0"/>
              <a:t>(1964), </a:t>
            </a:r>
            <a:r>
              <a:rPr lang="en-US" i="1" dirty="0" smtClean="0"/>
              <a:t>Writing Degree Zero </a:t>
            </a:r>
            <a:r>
              <a:rPr lang="en-US" dirty="0" smtClean="0"/>
              <a:t>(1953), </a:t>
            </a:r>
            <a:r>
              <a:rPr lang="en-US" i="1" dirty="0" smtClean="0"/>
              <a:t>The Pleasure of the Text </a:t>
            </a:r>
            <a:r>
              <a:rPr lang="en-US" dirty="0" smtClean="0"/>
              <a:t>(1975), and “The Death of the Author” (1968), later included in </a:t>
            </a:r>
            <a:r>
              <a:rPr lang="en-US" i="1" dirty="0" smtClean="0"/>
              <a:t>Image-Music-Text </a:t>
            </a:r>
            <a:r>
              <a:rPr lang="en-US" dirty="0" smtClean="0"/>
              <a:t>(1977) ed. By Stephen Heath. In his essay mentioned last, Barthes pleads for abandoning the conventional author-and-works approach in </a:t>
            </a:r>
            <a:r>
              <a:rPr lang="en-US" dirty="0" err="1" smtClean="0"/>
              <a:t>favour</a:t>
            </a:r>
            <a:r>
              <a:rPr lang="en-US" dirty="0" smtClean="0"/>
              <a:t> of an anthropological and psycho-analytical reading of canonical texts.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His insistence is that literature as well as literary criticism, as well as language itself, is never neutral, and that the specificity of literature can be examined only within the context of a </a:t>
            </a:r>
            <a:r>
              <a:rPr lang="en-US" dirty="0" err="1" smtClean="0"/>
              <a:t>semiology</a:t>
            </a:r>
            <a:r>
              <a:rPr lang="en-US" dirty="0" smtClean="0"/>
              <a:t> or a general theory of signs. His ideas about language and author and their relation with social world promoted cultural studies as well as reader-response theory.</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Jacques </a:t>
            </a:r>
            <a:r>
              <a:rPr lang="en-US" b="1" dirty="0" err="1" smtClean="0"/>
              <a:t>Lacan</a:t>
            </a:r>
            <a:r>
              <a:rPr lang="en-US" b="1" dirty="0" smtClean="0"/>
              <a:t> </a:t>
            </a:r>
            <a:endParaRPr lang="en-US" dirty="0"/>
          </a:p>
        </p:txBody>
      </p:sp>
      <p:sp>
        <p:nvSpPr>
          <p:cNvPr id="3" name="Content Placeholder 2"/>
          <p:cNvSpPr>
            <a:spLocks noGrp="1"/>
          </p:cNvSpPr>
          <p:nvPr>
            <p:ph idx="1"/>
          </p:nvPr>
        </p:nvSpPr>
        <p:spPr/>
        <p:txBody>
          <a:bodyPr>
            <a:normAutofit lnSpcReduction="10000"/>
          </a:bodyPr>
          <a:lstStyle/>
          <a:p>
            <a:r>
              <a:rPr lang="en-US" dirty="0" smtClean="0"/>
              <a:t>A French psychoanalyst, also most controversial since Freud, </a:t>
            </a:r>
            <a:r>
              <a:rPr lang="en-US" dirty="0" err="1" smtClean="0"/>
              <a:t>Lacan</a:t>
            </a:r>
            <a:r>
              <a:rPr lang="en-US" dirty="0" smtClean="0"/>
              <a:t> has had an immense influence on the literary theory of our time, as well as on philosophy, feminism and psychoanalysis. Most of his important writings are included in his </a:t>
            </a:r>
            <a:r>
              <a:rPr lang="en-US" i="1" dirty="0" err="1" smtClean="0"/>
              <a:t>Ecrils</a:t>
            </a:r>
            <a:r>
              <a:rPr lang="en-US" dirty="0" smtClean="0"/>
              <a:t>(1966). His writings, full of allusion to Surrealism, contend that the unconscious is structured like a language. His notion of the Fragmented Body clearly shows his debt to surrealism.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He elaborates an immensely broad synthetic vision in which psychoanalysis appropriates the findings of philosophy, the structural anthropology of </a:t>
            </a:r>
            <a:r>
              <a:rPr lang="en-US" dirty="0" err="1" smtClean="0"/>
              <a:t>Levistrauss</a:t>
            </a:r>
            <a:r>
              <a:rPr lang="en-US" dirty="0" smtClean="0"/>
              <a:t>, and the linguistics of Saussure. He also heavily relies on </a:t>
            </a:r>
            <a:r>
              <a:rPr lang="en-US" dirty="0" err="1" smtClean="0"/>
              <a:t>Jackbson’s</a:t>
            </a:r>
            <a:r>
              <a:rPr lang="en-US" dirty="0" smtClean="0"/>
              <a:t> work of Phoneme analysis and Metaphor/Metonymy. He defines language as a synchronic system of signs which generates meaning through their interaction. In other words, meaning insists in and through a chain of signifiers, and does not reside in any one element. For him there is never any direct correspondence between signifier and signified, and meaning is therefore always in danger of sliding or slipping out of control.</a:t>
            </a:r>
            <a:br>
              <a:rPr lang="en-US" dirty="0" smtClean="0"/>
            </a:b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Mikhail </a:t>
            </a:r>
            <a:r>
              <a:rPr lang="en-US" b="1" dirty="0" err="1" smtClean="0"/>
              <a:t>Bakhtin</a:t>
            </a:r>
            <a:r>
              <a:rPr lang="en-US" b="1" dirty="0" smtClean="0"/>
              <a:t> </a:t>
            </a:r>
            <a:endParaRPr lang="en-US" dirty="0"/>
          </a:p>
        </p:txBody>
      </p:sp>
      <p:sp>
        <p:nvSpPr>
          <p:cNvPr id="3" name="Content Placeholder 2"/>
          <p:cNvSpPr>
            <a:spLocks noGrp="1"/>
          </p:cNvSpPr>
          <p:nvPr>
            <p:ph idx="1"/>
          </p:nvPr>
        </p:nvSpPr>
        <p:spPr/>
        <p:txBody>
          <a:bodyPr/>
          <a:lstStyle/>
          <a:p>
            <a:r>
              <a:rPr lang="en-US" dirty="0" smtClean="0"/>
              <a:t>A Russian literary theorist, </a:t>
            </a:r>
            <a:r>
              <a:rPr lang="en-US" dirty="0" err="1" smtClean="0"/>
              <a:t>Bakhtin</a:t>
            </a:r>
            <a:r>
              <a:rPr lang="en-US" dirty="0" smtClean="0"/>
              <a:t> has been a great influence on the contemporary theory of Discourse analysis. He is best known by his works named </a:t>
            </a:r>
            <a:r>
              <a:rPr lang="en-US" i="1" dirty="0" smtClean="0"/>
              <a:t>The Dialogic Imagination </a:t>
            </a:r>
            <a:r>
              <a:rPr lang="en-US" dirty="0" smtClean="0"/>
              <a:t>(1981), </a:t>
            </a:r>
            <a:r>
              <a:rPr lang="en-US" i="1" dirty="0" smtClean="0"/>
              <a:t>Speech Genres and Other Late Essays </a:t>
            </a:r>
            <a:r>
              <a:rPr lang="en-US" dirty="0" smtClean="0"/>
              <a:t>(1986), </a:t>
            </a:r>
            <a:r>
              <a:rPr lang="en-US" i="1" dirty="0" smtClean="0"/>
              <a:t>Rabelais and his World </a:t>
            </a:r>
            <a:r>
              <a:rPr lang="en-US" dirty="0" smtClean="0"/>
              <a:t>(1968)</a:t>
            </a:r>
            <a:r>
              <a:rPr lang="en-US" i="1" dirty="0" smtClean="0"/>
              <a:t>, </a:t>
            </a:r>
            <a:r>
              <a:rPr lang="en-US" dirty="0" smtClean="0"/>
              <a:t>and </a:t>
            </a:r>
            <a:r>
              <a:rPr lang="en-US" i="1" dirty="0" smtClean="0"/>
              <a:t>Problems of </a:t>
            </a:r>
            <a:r>
              <a:rPr lang="en-US" i="1" dirty="0" err="1" smtClean="0"/>
              <a:t>Dostoevski’s</a:t>
            </a:r>
            <a:r>
              <a:rPr lang="en-US" i="1" dirty="0" smtClean="0"/>
              <a:t> Poetics </a:t>
            </a:r>
            <a:r>
              <a:rPr lang="en-US" dirty="0" smtClean="0"/>
              <a:t>(1984).</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these studies, there is a critique of Russian Formalism and an outline of his characteristic theme of “dialogism.” He criticizes Formalism for its abstraction, for its failure to </a:t>
            </a:r>
            <a:r>
              <a:rPr lang="en-US" dirty="0" err="1" smtClean="0"/>
              <a:t>analyse</a:t>
            </a:r>
            <a:r>
              <a:rPr lang="en-US" dirty="0" smtClean="0"/>
              <a:t> the content of literary works, and for the difficulty it finds in </a:t>
            </a:r>
            <a:r>
              <a:rPr lang="en-US" dirty="0" err="1" smtClean="0"/>
              <a:t>analysing</a:t>
            </a:r>
            <a:r>
              <a:rPr lang="en-US" dirty="0" smtClean="0"/>
              <a:t> linguistic and ideological changes.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This critique is then extended to linguistics, especially the </a:t>
            </a:r>
            <a:r>
              <a:rPr lang="en-US" dirty="0" err="1" smtClean="0"/>
              <a:t>Saussurean</a:t>
            </a:r>
            <a:r>
              <a:rPr lang="en-US" dirty="0" smtClean="0"/>
              <a:t>. In his view, the purely linguistic approach to both language and literature is highly limited in scope. It tends to isolate linguistic units or literary texts from their social context, having no analysis to offer of the relations that exist between both individual speakers and texts.</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Bakhtin’s</a:t>
            </a:r>
            <a:r>
              <a:rPr lang="en-US" dirty="0" smtClean="0"/>
              <a:t> proposal is for a historical poetics or a “</a:t>
            </a:r>
            <a:r>
              <a:rPr lang="en-US" dirty="0" err="1" smtClean="0"/>
              <a:t>translinguistics</a:t>
            </a:r>
            <a:r>
              <a:rPr lang="en-US" dirty="0" smtClean="0"/>
              <a:t>” which can show how all social intercourse is generated from verbal communication and interaction, and that linguistic signs are conditioned by the social organization of the participants. In his later work, </a:t>
            </a:r>
            <a:r>
              <a:rPr lang="en-US" dirty="0" err="1" smtClean="0"/>
              <a:t>Bakhtin</a:t>
            </a:r>
            <a:r>
              <a:rPr lang="en-US" dirty="0" smtClean="0"/>
              <a:t> develops his historical poetics into a theory of “speech genres” or “typical forms of utterances.”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of the lecture</a:t>
            </a:r>
            <a:endParaRPr lang="en-US" dirty="0"/>
          </a:p>
        </p:txBody>
      </p:sp>
      <p:sp>
        <p:nvSpPr>
          <p:cNvPr id="3" name="Content Placeholder 2"/>
          <p:cNvSpPr>
            <a:spLocks noGrp="1"/>
          </p:cNvSpPr>
          <p:nvPr>
            <p:ph idx="1"/>
          </p:nvPr>
        </p:nvSpPr>
        <p:spPr/>
        <p:txBody>
          <a:bodyPr>
            <a:normAutofit lnSpcReduction="10000"/>
          </a:bodyPr>
          <a:lstStyle/>
          <a:p>
            <a:endParaRPr lang="en-US" b="1" dirty="0" smtClean="0"/>
          </a:p>
          <a:p>
            <a:r>
              <a:rPr lang="en-US" b="1" dirty="0" smtClean="0"/>
              <a:t>Post-Modernism (Conti)</a:t>
            </a:r>
          </a:p>
          <a:p>
            <a:endParaRPr lang="en-US" b="1" dirty="0" smtClean="0"/>
          </a:p>
          <a:p>
            <a:r>
              <a:rPr lang="en-US" b="1" dirty="0" smtClean="0"/>
              <a:t>Graham Greene</a:t>
            </a:r>
          </a:p>
          <a:p>
            <a:r>
              <a:rPr lang="en-US" b="1" dirty="0" smtClean="0"/>
              <a:t>Anthony Powell</a:t>
            </a:r>
          </a:p>
          <a:p>
            <a:endParaRPr lang="en-US" b="1" dirty="0" smtClean="0"/>
          </a:p>
          <a:p>
            <a:r>
              <a:rPr lang="en-US" b="1" dirty="0" smtClean="0"/>
              <a:t>John Osborne</a:t>
            </a:r>
          </a:p>
          <a:p>
            <a:r>
              <a:rPr lang="en-US" b="1" dirty="0" smtClean="0"/>
              <a:t>Samuel Beckett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He claims that the weakness of Saussure’s linguistics is that it focuses solely on individual utterances and is unable to </a:t>
            </a:r>
            <a:r>
              <a:rPr lang="en-US" dirty="0" err="1" smtClean="0"/>
              <a:t>analyse</a:t>
            </a:r>
            <a:r>
              <a:rPr lang="en-US" dirty="0" smtClean="0"/>
              <a:t> how they are combined into relatively stable types of utterance. Although his speech theory remains incomplete, </a:t>
            </a:r>
            <a:r>
              <a:rPr lang="en-US" dirty="0" err="1" smtClean="0"/>
              <a:t>Bakhtin</a:t>
            </a:r>
            <a:r>
              <a:rPr lang="en-US" dirty="0" smtClean="0"/>
              <a:t> was ambitious to apply it to everything from proverbs to long novels by </a:t>
            </a:r>
            <a:r>
              <a:rPr lang="en-US" dirty="0" err="1" smtClean="0"/>
              <a:t>analysing</a:t>
            </a:r>
            <a:r>
              <a:rPr lang="en-US" dirty="0" smtClean="0"/>
              <a:t> their common verbal nature.</a:t>
            </a:r>
            <a:br>
              <a:rPr lang="en-US" dirty="0" smtClean="0"/>
            </a:b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With these major intellectual influences in the background, the Postmodern literature in the second half of the twentieth century grew to show greater impact of the new ideas on the continent and in America, with comparatively much less impact on the literature of the British islands.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Mostly used as a </a:t>
            </a:r>
            <a:r>
              <a:rPr lang="en-US" dirty="0" err="1" smtClean="0"/>
              <a:t>periodising</a:t>
            </a:r>
            <a:r>
              <a:rPr lang="en-US" dirty="0" smtClean="0"/>
              <a:t> concept to mark literature in the later half of the twentieth century, Postmodernism is also used, as we have earlier discussed, as a description of literary and formal characteristics such as linguistic play, new modes of </a:t>
            </a:r>
            <a:r>
              <a:rPr lang="en-US" dirty="0" err="1" smtClean="0"/>
              <a:t>narrational</a:t>
            </a:r>
            <a:r>
              <a:rPr lang="en-US" dirty="0" smtClean="0"/>
              <a:t> self-reflexivity, and referential frames within frames. Going chronologically and </a:t>
            </a:r>
            <a:r>
              <a:rPr lang="en-US" dirty="0" err="1" smtClean="0"/>
              <a:t>genrewise</a:t>
            </a:r>
            <a:r>
              <a:rPr lang="en-US" dirty="0" smtClean="0"/>
              <a:t>, we shall try to explore the nature and extent of Postmodernism the literature in Britain absorbed and reflected during the period beginning with the 1950’s.</a:t>
            </a:r>
            <a:br>
              <a:rPr lang="en-US" dirty="0" smtClean="0"/>
            </a:b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endParaRPr lang="en-US" sz="4400" dirty="0" smtClean="0"/>
          </a:p>
          <a:p>
            <a:pPr algn="ctr">
              <a:buNone/>
            </a:pPr>
            <a:r>
              <a:rPr lang="en-US" sz="4400" dirty="0" smtClean="0"/>
              <a:t>Post-Modern Novel</a:t>
            </a:r>
            <a:endParaRPr lang="en-US" sz="4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After Hitler’s devastation of Britain, the country was literally in ruins, torn apart by years of bombardment. “The landscape of ruins must also be recognized as forming an integral part of much of the literature of the late 1940’s and the early 1950’s. It was a landscape which provided a metaphor for broken lives and spirits.”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smtClean="0"/>
              <a:t>One of the best expressions in fiction of this ruin and its implications is a novel, </a:t>
            </a:r>
            <a:r>
              <a:rPr lang="en-US" i="1" dirty="0" smtClean="0"/>
              <a:t>The World My Wilderness </a:t>
            </a:r>
            <a:r>
              <a:rPr lang="en-US" dirty="0" smtClean="0"/>
              <a:t>(1950), by a female novelist of the post-War period, named Rose Macaulay (1881-1958). The novel’s London is not only post-War but also post-</a:t>
            </a:r>
            <a:r>
              <a:rPr lang="en-US" dirty="0" err="1" smtClean="0"/>
              <a:t>Eliotic</a:t>
            </a:r>
            <a:r>
              <a:rPr lang="en-US" dirty="0" smtClean="0"/>
              <a:t>: “Here you belong; you cannot get away, you do not wish to get away, for this the </a:t>
            </a:r>
            <a:r>
              <a:rPr lang="en-US" dirty="0" err="1" smtClean="0"/>
              <a:t>maquis</a:t>
            </a:r>
            <a:r>
              <a:rPr lang="en-US" dirty="0" smtClean="0"/>
              <a:t> that lies about the margins of the wrecked world, and here your feet are set... ‘Where are the roots that clutch, what branches grow out of this stony rubbish? Son of man, you cannot say, or guess....’ But you can say, you can guess, that it is you yourself, your own roots, that clutch the stony rubbish, the branches of your own being that grow from it and nowhere else.” Macaulay was, of course, not the only one to view the post-War period as one requiring the </a:t>
            </a:r>
            <a:r>
              <a:rPr lang="en-US" dirty="0" err="1" smtClean="0"/>
              <a:t>reassemblage</a:t>
            </a:r>
            <a:r>
              <a:rPr lang="en-US" dirty="0" smtClean="0"/>
              <a:t> of fragments of life and meaning.</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 Another female novelist of the period, Elizabeth Bowen (1899-1973), also gave powerful expression to the post-War experience in her </a:t>
            </a:r>
            <a:r>
              <a:rPr lang="en-US" i="1" dirty="0" smtClean="0"/>
              <a:t>The Death of the Heart </a:t>
            </a:r>
            <a:r>
              <a:rPr lang="en-US" dirty="0" smtClean="0"/>
              <a:t>(1938), </a:t>
            </a:r>
            <a:r>
              <a:rPr lang="en-US" i="1" dirty="0" smtClean="0"/>
              <a:t>Look at all those Roses </a:t>
            </a:r>
            <a:r>
              <a:rPr lang="en-US" dirty="0" smtClean="0"/>
              <a:t>(1941), </a:t>
            </a:r>
            <a:r>
              <a:rPr lang="en-US" i="1" dirty="0" smtClean="0"/>
              <a:t>The Demon Lover </a:t>
            </a:r>
            <a:r>
              <a:rPr lang="en-US" dirty="0" smtClean="0"/>
              <a:t>(1945), </a:t>
            </a:r>
            <a:r>
              <a:rPr lang="en-US" i="1" dirty="0" smtClean="0"/>
              <a:t>The Heat of the Day </a:t>
            </a:r>
            <a:r>
              <a:rPr lang="en-US" dirty="0" smtClean="0"/>
              <a:t>(1949), and </a:t>
            </a:r>
            <a:r>
              <a:rPr lang="en-US" i="1" dirty="0" smtClean="0"/>
              <a:t>The Little Girls </a:t>
            </a:r>
            <a:r>
              <a:rPr lang="en-US" dirty="0" smtClean="0"/>
              <a:t>(1964). Equally important among the post-War novelists was another female writer, Rebecca West (the pen name of Cecily Isabel Fairfield, 1892-1983), whose </a:t>
            </a:r>
            <a:r>
              <a:rPr lang="en-US" i="1" dirty="0" smtClean="0"/>
              <a:t>The Fountain Overflows </a:t>
            </a:r>
            <a:r>
              <a:rPr lang="en-US" dirty="0" smtClean="0"/>
              <a:t>(1956) and </a:t>
            </a:r>
            <a:r>
              <a:rPr lang="en-US" i="1" dirty="0" smtClean="0"/>
              <a:t>The Birds Fall Down </a:t>
            </a:r>
            <a:r>
              <a:rPr lang="en-US" dirty="0" smtClean="0"/>
              <a:t>(1966) depict the same devastated world. With her pen-name derived from an Ibsen play, and actively involved in the feminist cause, West wrote on political climate of the cold-war era</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Graham Greene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major novelist of the postmodern or contemporary period was Graham Greene (1904-1991), who frequently gave direct expression to his pessimism, such as “For a writer, success is always temporary,” or “Success is only a delayed failure,” which he made in his autobiographical memoir </a:t>
            </a:r>
            <a:r>
              <a:rPr lang="en-US" i="1" dirty="0" smtClean="0"/>
              <a:t>A Sort of Life </a:t>
            </a:r>
            <a:r>
              <a:rPr lang="en-US" dirty="0" smtClean="0"/>
              <a:t>(1977). He emerged a popular writer with his very first novel, </a:t>
            </a:r>
            <a:r>
              <a:rPr lang="en-US" i="1" dirty="0" smtClean="0"/>
              <a:t>The Comedians </a:t>
            </a:r>
            <a:r>
              <a:rPr lang="en-US" dirty="0" smtClean="0"/>
              <a:t>(1965). He was a staunch anti-imperialist who resented the rising imperialism of America and despised the crumbling empire of Britain. He remained a Roman Catholic since 1926 when he was admitted to the Roman Church. </a:t>
            </a:r>
            <a:br>
              <a:rPr lang="en-US" dirty="0" smtClean="0"/>
            </a:b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Almost all of his work is haunted by the themes of a wounded world of the European colonies in Africa or the American imperialism in Latin America, a gloomy sense of sin and moral failure, and a commitment to “others” and rebels. Although Greene produced as many as twenty six novels, those necessary to know are </a:t>
            </a:r>
            <a:r>
              <a:rPr lang="en-US" i="1" dirty="0" smtClean="0"/>
              <a:t>The Power and the Glory </a:t>
            </a:r>
            <a:r>
              <a:rPr lang="en-US" dirty="0" smtClean="0"/>
              <a:t>(1940), focused on the character of a Whisky-priest in anti-clerical Mexico; </a:t>
            </a:r>
            <a:r>
              <a:rPr lang="en-US" i="1" dirty="0" smtClean="0"/>
              <a:t>The Ministry of Fear </a:t>
            </a:r>
            <a:r>
              <a:rPr lang="en-US" dirty="0" smtClean="0"/>
              <a:t>(1943) and </a:t>
            </a:r>
            <a:r>
              <a:rPr lang="en-US" i="1" dirty="0" smtClean="0"/>
              <a:t>The End of the Affair </a:t>
            </a:r>
            <a:r>
              <a:rPr lang="en-US" dirty="0" smtClean="0"/>
              <a:t>(1951) both of which are located in the twilit, blitzed London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The Heart of the Matter </a:t>
            </a:r>
            <a:r>
              <a:rPr lang="en-US" dirty="0" smtClean="0"/>
              <a:t>(1948), focused on the flyblown, rat-infested, and war-blitzed West-African colony; </a:t>
            </a:r>
            <a:r>
              <a:rPr lang="en-US" i="1" dirty="0" smtClean="0"/>
              <a:t>The Quiet American </a:t>
            </a:r>
            <a:r>
              <a:rPr lang="en-US" dirty="0" smtClean="0"/>
              <a:t>(1955), set in Vietnam, and </a:t>
            </a:r>
            <a:r>
              <a:rPr lang="en-US" i="1" dirty="0" smtClean="0"/>
              <a:t>Our Man in Havana </a:t>
            </a:r>
            <a:r>
              <a:rPr lang="en-US" dirty="0" smtClean="0"/>
              <a:t>(1955), set in Cuba, both expose the American imperialism. All of these novels present a grim picture of the world that emerged in the post-War period.</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Michael Foucault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As he himself described, Foucault was a “specialist in history of systems of thought”, although we often call him a French philosopher and historian. Even though he wrote on a variety of subjects ranging from science to literature, his works that have influenced the course of Postmodern literature and literary criticism include </a:t>
            </a:r>
            <a:r>
              <a:rPr lang="en-US" i="1" dirty="0" smtClean="0"/>
              <a:t>The Archaeology of Knowledge </a:t>
            </a:r>
            <a:r>
              <a:rPr lang="en-US" dirty="0" smtClean="0"/>
              <a:t>(1969), </a:t>
            </a:r>
            <a:r>
              <a:rPr lang="en-US" i="1" dirty="0" smtClean="0"/>
              <a:t>The Order of Things </a:t>
            </a:r>
            <a:r>
              <a:rPr lang="en-US" dirty="0" smtClean="0"/>
              <a:t>(1966), </a:t>
            </a:r>
            <a:r>
              <a:rPr lang="en-US" i="1" dirty="0" smtClean="0"/>
              <a:t>Discipline and Punish: The Birth of the Prison </a:t>
            </a:r>
            <a:r>
              <a:rPr lang="en-US" dirty="0" smtClean="0"/>
              <a:t>(1975), </a:t>
            </a:r>
            <a:r>
              <a:rPr lang="en-US" i="1" dirty="0" smtClean="0"/>
              <a:t>History of Sexuality </a:t>
            </a:r>
            <a:r>
              <a:rPr lang="en-US" dirty="0" smtClean="0"/>
              <a:t>(1976), </a:t>
            </a:r>
            <a:r>
              <a:rPr lang="en-US" i="1" dirty="0" smtClean="0"/>
              <a:t>Power/Knowledge </a:t>
            </a:r>
            <a:r>
              <a:rPr lang="en-US" dirty="0" smtClean="0"/>
              <a:t>(1980), “What is an Author?” (1977), and </a:t>
            </a:r>
            <a:r>
              <a:rPr lang="en-US" i="1" dirty="0" smtClean="0"/>
              <a:t>Madness and Civilization </a:t>
            </a:r>
            <a:r>
              <a:rPr lang="en-US" dirty="0" smtClean="0"/>
              <a:t>(1961).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Anthony Powell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Another notable novelist of the period was Anthony Powell, whose sequence of 12 novels collectively named </a:t>
            </a:r>
            <a:r>
              <a:rPr lang="en-US" i="1" dirty="0" smtClean="0"/>
              <a:t>A Dance to the Music of Time </a:t>
            </a:r>
            <a:r>
              <a:rPr lang="en-US" dirty="0" smtClean="0"/>
              <a:t>“is neither a fictionalized war memoir, nor a prose elegy for the decline and fall of a ruling class. However, as a chronicle of British upper-middle-class life, set between the 1920’s and 1950’s, it necessarily takes the disasters, disillusions, inconveniences, and changes of a society and its war in its leisurely and measured stride.”</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endParaRPr lang="en-US" b="1" dirty="0" smtClean="0">
              <a:hlinkClick r:id="rId2"/>
            </a:endParaRPr>
          </a:p>
          <a:p>
            <a:pPr algn="ctr">
              <a:buNone/>
            </a:pPr>
            <a:r>
              <a:rPr lang="en-US" b="1" dirty="0" smtClean="0">
                <a:hlinkClick r:id="rId2"/>
              </a:rPr>
              <a:t>Postmodern Drama (The New Theatre)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Drama of the post-war period shares, in some ways, the dominant spirit of the age we have witnessed in novel and poetry from the 1950’s onward. One thing that seems common to all the three is their concern with life at the elemental level—with life bare and bony, wholly demystified and demythologized, and with questions raised at the existential plane, and without any attempt to seek soothing escape or magic solution to the problems of existence.</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The central stance in all the literary forms seems to be to face the stark realities of life, to take suffering as it comes, and to learn to accept the </a:t>
            </a:r>
            <a:r>
              <a:rPr lang="en-US" dirty="0" err="1" smtClean="0"/>
              <a:t>unheroic</a:t>
            </a:r>
            <a:r>
              <a:rPr lang="en-US" dirty="0" smtClean="0"/>
              <a:t> status man seems to have been assigned in the absurd universe in which he is condemned to live. Drama of the post-modern period brings a still sharper focus on all these aspects than do its counterpart forms of poetry and novel. And to do that, drama of this period has been more daring than the other two; it has been more innovative in technique, more shocking in defying social and moral conventions.</a:t>
            </a:r>
            <a:br>
              <a:rPr lang="en-US" dirty="0" smtClean="0"/>
            </a:b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John Osborne</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a:r>
            <a:br>
              <a:rPr lang="en-US" dirty="0" smtClean="0"/>
            </a:br>
            <a:r>
              <a:rPr lang="en-US" dirty="0" smtClean="0"/>
              <a:t/>
            </a:r>
            <a:br>
              <a:rPr lang="en-US" dirty="0" smtClean="0"/>
            </a:br>
            <a:r>
              <a:rPr lang="en-US" dirty="0" smtClean="0"/>
              <a:t>When John Osborne’s (1929-94) </a:t>
            </a:r>
            <a:r>
              <a:rPr lang="en-US" i="1" dirty="0" smtClean="0"/>
              <a:t>Look Back in </a:t>
            </a:r>
            <a:r>
              <a:rPr lang="en-US" i="1" dirty="0" err="1" smtClean="0"/>
              <a:t>Anger</a:t>
            </a:r>
            <a:r>
              <a:rPr lang="en-US" dirty="0" err="1" smtClean="0"/>
              <a:t>was</a:t>
            </a:r>
            <a:r>
              <a:rPr lang="en-US" dirty="0" smtClean="0"/>
              <a:t> opened at the Royal Court Theatre on May 8, 1956, it at once made an impression that a dramatic revolution was afoot in England. The play was published in 1957. The early audiences did, however, feel shocked, as well as its more sensitive critics, into deeper response. The play shook the middle-class values of the “well-made play” founded by Ibsen and practiced in England by Shaw and Galsworthy. The audiences saw in Osborne’s play a new kind of drama which addressed “the issues of the day.” What was new about this drama was neither its politics, nor its technique so much as its alarm in </a:t>
            </a:r>
            <a:r>
              <a:rPr lang="en-US" dirty="0" err="1" smtClean="0"/>
              <a:t>rancour</a:t>
            </a:r>
            <a:r>
              <a:rPr lang="en-US" dirty="0" smtClean="0"/>
              <a:t>, language, and setting. </a:t>
            </a:r>
            <a:br>
              <a:rPr lang="en-US" dirty="0" smtClean="0"/>
            </a:b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The New Theatre ended the reign of country drawing-room setting with its moral cant and its sherry. It introduced instead the provincial bed-sitter with its abusive noises and its ironing-board. The conventional theatrical illusion of neat and stratified society was replaced by dramatic scenes of untidy and antagonistic social groups, grating upon one another’s nerves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 There may not have been any change in the social class of these characters, but there had, decidedly, come about a change in their assumptions and conversations. Other plays by Osborne include </a:t>
            </a:r>
            <a:r>
              <a:rPr lang="en-US" i="1" dirty="0" smtClean="0"/>
              <a:t>Epitaph for George Dillon </a:t>
            </a:r>
            <a:r>
              <a:rPr lang="en-US" dirty="0" smtClean="0"/>
              <a:t>(1957; pub. 1958), </a:t>
            </a:r>
            <a:r>
              <a:rPr lang="en-US" i="1" dirty="0" smtClean="0"/>
              <a:t>The Entertainer </a:t>
            </a:r>
            <a:r>
              <a:rPr lang="en-US" dirty="0" smtClean="0"/>
              <a:t>(1957), </a:t>
            </a:r>
            <a:r>
              <a:rPr lang="en-US" i="1" dirty="0" smtClean="0"/>
              <a:t>Luther </a:t>
            </a:r>
            <a:r>
              <a:rPr lang="en-US" dirty="0" smtClean="0"/>
              <a:t>(1961), </a:t>
            </a:r>
            <a:r>
              <a:rPr lang="en-US" i="1" dirty="0" smtClean="0"/>
              <a:t>Inadmissible Evidence </a:t>
            </a:r>
            <a:r>
              <a:rPr lang="en-US" dirty="0" smtClean="0"/>
              <a:t>(1964), </a:t>
            </a:r>
            <a:r>
              <a:rPr lang="en-US" i="1" dirty="0" smtClean="0"/>
              <a:t>A Party for Me </a:t>
            </a:r>
            <a:r>
              <a:rPr lang="en-US" dirty="0" smtClean="0"/>
              <a:t>(1965), </a:t>
            </a:r>
            <a:r>
              <a:rPr lang="en-US" i="1" dirty="0" smtClean="0"/>
              <a:t>West of Suez </a:t>
            </a:r>
            <a:r>
              <a:rPr lang="en-US" dirty="0" smtClean="0"/>
              <a:t>(1971), </a:t>
            </a:r>
            <a:r>
              <a:rPr lang="en-US" i="1" dirty="0" smtClean="0"/>
              <a:t>A Sense of Detachment </a:t>
            </a:r>
            <a:r>
              <a:rPr lang="en-US" dirty="0" smtClean="0"/>
              <a:t>(1972) and </a:t>
            </a:r>
            <a:r>
              <a:rPr lang="en-US" i="1" dirty="0" smtClean="0"/>
              <a:t>Watch It Come Down </a:t>
            </a:r>
            <a:r>
              <a:rPr lang="en-US" dirty="0" smtClean="0"/>
              <a:t>(1976). His autobiographies </a:t>
            </a:r>
            <a:r>
              <a:rPr lang="en-US" i="1" dirty="0" smtClean="0"/>
              <a:t>A Better Class of Person </a:t>
            </a:r>
            <a:r>
              <a:rPr lang="en-US" dirty="0" smtClean="0"/>
              <a:t>(1981) and </a:t>
            </a:r>
            <a:r>
              <a:rPr lang="en-US" i="1" dirty="0" smtClean="0"/>
              <a:t>Almost a Gentleman </a:t>
            </a:r>
            <a:r>
              <a:rPr lang="en-US" dirty="0" smtClean="0"/>
              <a:t>(1991), and a miscellany of reviews and letters, </a:t>
            </a:r>
            <a:r>
              <a:rPr lang="en-US" i="1" dirty="0" smtClean="0"/>
              <a:t>Damn You, England </a:t>
            </a:r>
            <a:r>
              <a:rPr lang="en-US" dirty="0" smtClean="0"/>
              <a:t>(1994), too, make interesting reading.</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Samuel Beckett</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a:r>
            <a:br>
              <a:rPr lang="en-US" dirty="0" smtClean="0"/>
            </a:br>
            <a:r>
              <a:rPr lang="en-US" dirty="0" smtClean="0"/>
              <a:t/>
            </a:r>
            <a:br>
              <a:rPr lang="en-US" dirty="0" smtClean="0"/>
            </a:br>
            <a:r>
              <a:rPr lang="en-US" dirty="0" smtClean="0"/>
              <a:t>Although considered a foreign influence (because </a:t>
            </a:r>
            <a:r>
              <a:rPr lang="en-US" i="1" dirty="0" smtClean="0"/>
              <a:t>Waiting for </a:t>
            </a:r>
            <a:r>
              <a:rPr lang="en-US" i="1" dirty="0" err="1" smtClean="0"/>
              <a:t>Godot</a:t>
            </a:r>
            <a:r>
              <a:rPr lang="en-US" i="1" dirty="0" smtClean="0"/>
              <a:t> </a:t>
            </a:r>
            <a:r>
              <a:rPr lang="en-US" dirty="0" smtClean="0"/>
              <a:t>reached England via France), Samuel Beckett (1906-1989) was, in fact, the real pioneer of the New Theatre in Europe, including England. His much more radical drama than Osborne’s had been launched quite a few years earlier than Osborne’s. His </a:t>
            </a:r>
            <a:r>
              <a:rPr lang="en-US" i="1" dirty="0" smtClean="0"/>
              <a:t>Waiting for </a:t>
            </a:r>
            <a:r>
              <a:rPr lang="en-US" i="1" dirty="0" err="1" smtClean="0"/>
              <a:t>Godot</a:t>
            </a:r>
            <a:r>
              <a:rPr lang="en-US" i="1" dirty="0" smtClean="0"/>
              <a:t> </a:t>
            </a:r>
            <a:r>
              <a:rPr lang="en-US" dirty="0" smtClean="0"/>
              <a:t>was staged in Paris in 1953, and then in London (at the small Arts Theatre) in 1955, and had created sensations all over Europe, which must have influenced the composition of Osborne’s play as well. Beckett was an Irish by birth, but from 1937 onward permanently resided in Paris, wrote his drama as well as fiction in French, only later to be translated in English.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Earlier, he had worked with his fellow Irish writer James Joyce and his Parisian circle, becoming a part of the polyglot and polyphonic world of literary innovation. Beckett’s plays include, besides </a:t>
            </a:r>
            <a:r>
              <a:rPr lang="en-US" i="1" dirty="0" smtClean="0"/>
              <a:t>Waiting for </a:t>
            </a:r>
            <a:r>
              <a:rPr lang="en-US" i="1" dirty="0" err="1" smtClean="0"/>
              <a:t>Godot</a:t>
            </a:r>
            <a:r>
              <a:rPr lang="en-US" dirty="0" smtClean="0"/>
              <a:t>(1955), </a:t>
            </a:r>
            <a:r>
              <a:rPr lang="en-US" i="1" dirty="0" smtClean="0"/>
              <a:t>Endgame </a:t>
            </a:r>
            <a:r>
              <a:rPr lang="en-US" dirty="0" smtClean="0"/>
              <a:t>(1957), </a:t>
            </a:r>
            <a:r>
              <a:rPr lang="en-US" i="1" dirty="0" err="1" smtClean="0"/>
              <a:t>Krapp’s</a:t>
            </a:r>
            <a:r>
              <a:rPr lang="en-US" i="1" dirty="0" smtClean="0"/>
              <a:t> Last Tape </a:t>
            </a:r>
            <a:r>
              <a:rPr lang="en-US" dirty="0" smtClean="0"/>
              <a:t>(1960), and </a:t>
            </a:r>
            <a:r>
              <a:rPr lang="en-US" i="1" dirty="0" smtClean="0"/>
              <a:t>Happy days </a:t>
            </a:r>
            <a:r>
              <a:rPr lang="en-US" dirty="0" smtClean="0"/>
              <a:t>(1962). His </a:t>
            </a:r>
            <a:r>
              <a:rPr lang="en-US" i="1" dirty="0" smtClean="0"/>
              <a:t>Come and Go </a:t>
            </a:r>
            <a:r>
              <a:rPr lang="en-US" dirty="0" smtClean="0"/>
              <a:t>(1967) is a stark ‘</a:t>
            </a:r>
            <a:r>
              <a:rPr lang="en-US" dirty="0" err="1" smtClean="0"/>
              <a:t>dramaticale</a:t>
            </a:r>
            <a:r>
              <a:rPr lang="en-US" dirty="0" smtClean="0"/>
              <a:t>’ with three female characters and a text of 121 words. </a:t>
            </a:r>
            <a:br>
              <a:rPr lang="en-US" dirty="0" smtClean="0"/>
            </a:b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Then there is the even more minimal </a:t>
            </a:r>
            <a:r>
              <a:rPr lang="en-US" i="1" dirty="0" smtClean="0"/>
              <a:t>Breath </a:t>
            </a:r>
            <a:r>
              <a:rPr lang="en-US" dirty="0" smtClean="0"/>
              <a:t>(1969), a 30 second play consisting only of a pile of rubbish, a breath, and a cry. There is also a play called </a:t>
            </a:r>
            <a:r>
              <a:rPr lang="en-US" i="1" dirty="0" smtClean="0"/>
              <a:t>Not I </a:t>
            </a:r>
            <a:r>
              <a:rPr lang="en-US" dirty="0" smtClean="0"/>
              <a:t>(1973), a brief, fragmented, disembodied monologue by an actor of indeterminate sex of whom only the ‘Mouth’ is illuminated. All these plays are revolutionary in different ways.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In the book listed last, Foucault explores how madness is socially constructed by a wide variety of DISCOURSES that give rise to collective attitudes or mentalities defining insanity. Its basic thesis is that, like the lepers of the Middle Ages, the mad are excluded in a gesture that helps to construct modern society and its image of reason. Foucault’s major works examine the question why, in any given period, it is necessary to think in certain terms about madness, illness, sexuality or prisons.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Beckett’s interest in the functioning and malfunctioning of the human mind, reflected by gaps, jumps, and lurches, remains at the centre of his fiction as well as drama. We see in his plays an overlapping of minds, ideas, images and phrases. We see voices both interrupting and inheriting trains of thought begun elsewhere or nowhere.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We also see separated consciousnesses both impeding and impressing themselves on one another. Beckett’s dialogue, for which his </a:t>
            </a:r>
            <a:r>
              <a:rPr lang="en-US" i="1" dirty="0" smtClean="0"/>
              <a:t>Waiting for </a:t>
            </a:r>
            <a:r>
              <a:rPr lang="en-US" i="1" dirty="0" err="1" smtClean="0"/>
              <a:t>Godot</a:t>
            </a:r>
            <a:r>
              <a:rPr lang="en-US" dirty="0" err="1" smtClean="0"/>
              <a:t>is</a:t>
            </a:r>
            <a:r>
              <a:rPr lang="en-US" dirty="0" smtClean="0"/>
              <a:t> especially remarkable, remains the most energetic. It is densely woven but equally supple. His settings are bare, just as his language is bald. In </a:t>
            </a:r>
            <a:r>
              <a:rPr lang="en-US" i="1" dirty="0" smtClean="0"/>
              <a:t>Waiting for </a:t>
            </a:r>
            <a:r>
              <a:rPr lang="en-US" i="1" dirty="0" err="1" smtClean="0"/>
              <a:t>Godot</a:t>
            </a:r>
            <a:r>
              <a:rPr lang="en-US" i="1" dirty="0" smtClean="0"/>
              <a:t>, </a:t>
            </a:r>
            <a:r>
              <a:rPr lang="en-US" dirty="0" smtClean="0"/>
              <a:t>for instance, there is only a country road and a tree, both, in fact, incomplete even as road and tree. The tree gets only four leaves in the second act. In the first, it remains without leaves. </a:t>
            </a:r>
            <a:br>
              <a:rPr lang="en-US" dirty="0" smtClean="0"/>
            </a:b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 for characters, there are only two pairs who occupy the stage by turns all through the play. The dialogue also runs into repetitive phrases and sentences and subjects leading to no conclusions or results. Beckett uses blindness and other disadvantages, as he does in both </a:t>
            </a:r>
            <a:r>
              <a:rPr lang="en-US" i="1" dirty="0" smtClean="0"/>
              <a:t>Endgame </a:t>
            </a:r>
            <a:r>
              <a:rPr lang="en-US" dirty="0" smtClean="0"/>
              <a:t>and </a:t>
            </a:r>
            <a:r>
              <a:rPr lang="en-US" i="1" dirty="0" smtClean="0"/>
              <a:t>Waiting for </a:t>
            </a:r>
            <a:r>
              <a:rPr lang="en-US" i="1" dirty="0" err="1" smtClean="0"/>
              <a:t>Godot</a:t>
            </a:r>
            <a:r>
              <a:rPr lang="en-US" i="1" dirty="0" smtClean="0"/>
              <a:t>, </a:t>
            </a:r>
            <a:r>
              <a:rPr lang="en-US" dirty="0" smtClean="0"/>
              <a:t>suggesting that one kind of deprivation may sharpen the other organs of perception in a character.</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Irony, playfulness, black humor</a:t>
            </a:r>
            <a:br>
              <a:rPr lang="en-US" b="1" dirty="0" smtClean="0"/>
            </a:br>
            <a:endParaRPr lang="en-US" dirty="0"/>
          </a:p>
        </p:txBody>
      </p:sp>
      <p:sp>
        <p:nvSpPr>
          <p:cNvPr id="3" name="Content Placeholder 2"/>
          <p:cNvSpPr>
            <a:spLocks noGrp="1"/>
          </p:cNvSpPr>
          <p:nvPr>
            <p:ph idx="1"/>
          </p:nvPr>
        </p:nvSpPr>
        <p:spPr/>
        <p:txBody>
          <a:bodyPr>
            <a:normAutofit/>
          </a:bodyPr>
          <a:lstStyle/>
          <a:p>
            <a:r>
              <a:rPr lang="en-US" dirty="0" smtClean="0">
                <a:hlinkClick r:id="rId2" tooltip="Linda Hutcheon"/>
              </a:rPr>
              <a:t>Linda </a:t>
            </a:r>
            <a:r>
              <a:rPr lang="en-US" dirty="0" err="1" smtClean="0">
                <a:hlinkClick r:id="rId2" tooltip="Linda Hutcheon"/>
              </a:rPr>
              <a:t>Hutcheon</a:t>
            </a:r>
            <a:r>
              <a:rPr lang="en-US" dirty="0" smtClean="0"/>
              <a:t> claimed postmodern fiction as a whole could be characterized by the ironic quote marks, that much of it can be taken as tongue-in-cheek. This </a:t>
            </a:r>
            <a:r>
              <a:rPr lang="en-US" dirty="0" smtClean="0">
                <a:hlinkClick r:id="rId3" tooltip="Irony"/>
              </a:rPr>
              <a:t>irony</a:t>
            </a:r>
            <a:r>
              <a:rPr lang="en-US" dirty="0" smtClean="0"/>
              <a:t>, along with </a:t>
            </a:r>
            <a:r>
              <a:rPr lang="en-US" dirty="0" smtClean="0">
                <a:hlinkClick r:id="rId4" tooltip="Black humor"/>
              </a:rPr>
              <a:t>black humor</a:t>
            </a:r>
            <a:r>
              <a:rPr lang="en-US" dirty="0" smtClean="0"/>
              <a:t> and the general concept of "play" (related to Derrida's concept or the ideas advocated by </a:t>
            </a:r>
            <a:r>
              <a:rPr lang="en-US" dirty="0" smtClean="0">
                <a:hlinkClick r:id="rId5" tooltip="Roland Barthes"/>
              </a:rPr>
              <a:t>Roland Barthes</a:t>
            </a:r>
            <a:r>
              <a:rPr lang="en-US" dirty="0" smtClean="0"/>
              <a:t> in </a:t>
            </a:r>
            <a:r>
              <a:rPr lang="en-US" i="1" dirty="0" smtClean="0">
                <a:hlinkClick r:id="rId6" tooltip="The Pleasure of the Text"/>
              </a:rPr>
              <a:t>The Pleasure of the Text</a:t>
            </a:r>
            <a:r>
              <a:rPr lang="en-US" dirty="0" smtClean="0"/>
              <a:t>) are among the most recognizable aspects of postmodernism. </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Though the idea of employing these in literature did not start with the postmodernists (the modernists were often playful and ironic), they became central features in many postmodern works.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In fact, several novelists later to be labeled postmodern were first collectively labeled black humorists: </a:t>
            </a:r>
            <a:r>
              <a:rPr lang="en-US" dirty="0" smtClean="0">
                <a:hlinkClick r:id="rId2" tooltip="John Barth"/>
              </a:rPr>
              <a:t>John Barth</a:t>
            </a:r>
            <a:r>
              <a:rPr lang="en-US" dirty="0" smtClean="0"/>
              <a:t>, </a:t>
            </a:r>
            <a:r>
              <a:rPr lang="en-US" dirty="0" smtClean="0">
                <a:hlinkClick r:id="rId3" tooltip="Joseph Heller"/>
              </a:rPr>
              <a:t>Joseph Heller</a:t>
            </a:r>
            <a:r>
              <a:rPr lang="en-US" dirty="0" smtClean="0"/>
              <a:t>, </a:t>
            </a:r>
            <a:r>
              <a:rPr lang="en-US" dirty="0" smtClean="0">
                <a:hlinkClick r:id="rId4" tooltip="William Gaddis"/>
              </a:rPr>
              <a:t>William Gaddis</a:t>
            </a:r>
            <a:r>
              <a:rPr lang="en-US" dirty="0" smtClean="0"/>
              <a:t>, </a:t>
            </a:r>
            <a:r>
              <a:rPr lang="en-US" dirty="0" smtClean="0">
                <a:hlinkClick r:id="rId5" tooltip="Kurt Vonnegut"/>
              </a:rPr>
              <a:t>Kurt Vonnegut</a:t>
            </a:r>
            <a:r>
              <a:rPr lang="en-US" dirty="0" smtClean="0"/>
              <a:t>, </a:t>
            </a:r>
            <a:r>
              <a:rPr lang="en-US" dirty="0" smtClean="0">
                <a:hlinkClick r:id="rId6" tooltip="Bruce Jay Friedman"/>
              </a:rPr>
              <a:t>Bruce Jay Friedman</a:t>
            </a:r>
            <a:r>
              <a:rPr lang="en-US" dirty="0" smtClean="0"/>
              <a:t>, etc. It's common for postmodernists to treat serious subjects in a playful and humorous way: for example, the way Heller, Vonnegut, and Pynchon address the events of World War II.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central concept of </a:t>
            </a:r>
            <a:r>
              <a:rPr lang="en-US" dirty="0" smtClean="0">
                <a:hlinkClick r:id="rId2" tooltip="Joseph Heller"/>
              </a:rPr>
              <a:t>Joseph Heller</a:t>
            </a:r>
            <a:r>
              <a:rPr lang="en-US" dirty="0" smtClean="0"/>
              <a:t>'s </a:t>
            </a:r>
            <a:r>
              <a:rPr lang="en-US" i="1" dirty="0" smtClean="0">
                <a:hlinkClick r:id="rId3" tooltip="Catch-22"/>
              </a:rPr>
              <a:t>Catch-22</a:t>
            </a:r>
            <a:r>
              <a:rPr lang="en-US" dirty="0" smtClean="0"/>
              <a:t> is the irony of the now-idiomatic "</a:t>
            </a:r>
            <a:r>
              <a:rPr lang="en-US" dirty="0" smtClean="0">
                <a:hlinkClick r:id="rId4" tooltip="Catch-22 (logic)"/>
              </a:rPr>
              <a:t>catch-22</a:t>
            </a:r>
            <a:r>
              <a:rPr lang="en-US" dirty="0" smtClean="0"/>
              <a:t>", and the narrative is structured around a long series of similar ironies. </a:t>
            </a:r>
            <a:r>
              <a:rPr lang="en-US" dirty="0" smtClean="0">
                <a:hlinkClick r:id="rId5" tooltip="Thomas Pynchon"/>
              </a:rPr>
              <a:t>Thomas Pynchon</a:t>
            </a:r>
            <a:r>
              <a:rPr lang="en-US" dirty="0" smtClean="0"/>
              <a:t> in particular provides prime examples of playfulness, often including silly wordplay, within a serious context. </a:t>
            </a:r>
            <a:r>
              <a:rPr lang="en-US" i="1" dirty="0" smtClean="0">
                <a:hlinkClick r:id="rId6" tooltip="The Crying of Lot 49"/>
              </a:rPr>
              <a:t>The Crying of Lot 49</a:t>
            </a:r>
            <a:r>
              <a:rPr lang="en-US" dirty="0" smtClean="0"/>
              <a:t>, for example, contains characters named Mike Fallopian and Stanley </a:t>
            </a:r>
            <a:r>
              <a:rPr lang="en-US" dirty="0" err="1" smtClean="0"/>
              <a:t>Koteks</a:t>
            </a:r>
            <a:r>
              <a:rPr lang="en-US" dirty="0" smtClean="0"/>
              <a:t> and a radio station called KCUF, while the novel as a whole has a serious subject and a complex structure</a:t>
            </a:r>
          </a:p>
          <a:p>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Intertextuality</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a:bodyPr>
          <a:lstStyle/>
          <a:p>
            <a:r>
              <a:rPr lang="en-US" dirty="0" smtClean="0"/>
              <a:t>Since postmodernism represents a </a:t>
            </a:r>
            <a:r>
              <a:rPr lang="en-US" dirty="0" err="1" smtClean="0"/>
              <a:t>decentered</a:t>
            </a:r>
            <a:r>
              <a:rPr lang="en-US" dirty="0" smtClean="0"/>
              <a:t> concept of the universe in which individual works are not isolated creations, much of the focus in the study of postmodern literature is on </a:t>
            </a:r>
            <a:r>
              <a:rPr lang="en-US" dirty="0" err="1" smtClean="0">
                <a:hlinkClick r:id="rId2" tooltip="Intertextuality"/>
              </a:rPr>
              <a:t>intertextuality</a:t>
            </a:r>
            <a:r>
              <a:rPr lang="en-US" dirty="0" smtClean="0"/>
              <a:t>: the relationship between one text (a novel for example) and another or one text within the interwoven fabric of literary history. </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Critics point to this as an indication of postmodernism’s lack of originality and reliance on clichés. </a:t>
            </a:r>
            <a:r>
              <a:rPr lang="en-US" dirty="0" err="1" smtClean="0"/>
              <a:t>Intertextuality</a:t>
            </a:r>
            <a:r>
              <a:rPr lang="en-US" dirty="0" smtClean="0"/>
              <a:t> in postmodern literature can be a reference or parallel to another literary work, an extended discussion of a work, or the adoption of a style. In postmodern literature this commonly manifests as references to fairy tales – as in works by </a:t>
            </a:r>
            <a:r>
              <a:rPr lang="en-US" dirty="0" smtClean="0">
                <a:hlinkClick r:id="rId2" tooltip="Margaret Atwood"/>
              </a:rPr>
              <a:t>Margaret Atwood</a:t>
            </a:r>
            <a:r>
              <a:rPr lang="en-US" dirty="0" smtClean="0"/>
              <a:t>, </a:t>
            </a:r>
            <a:r>
              <a:rPr lang="en-US" dirty="0" smtClean="0">
                <a:hlinkClick r:id="rId3" tooltip="Donald Barthelme"/>
              </a:rPr>
              <a:t>Donald Barthelme</a:t>
            </a:r>
            <a:r>
              <a:rPr lang="en-US" dirty="0" smtClean="0"/>
              <a:t>, and many other – or in references to popular genres such as sci-fi and detective fiction.</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endParaRPr lang="en-US" sz="4800" b="1" dirty="0" smtClean="0"/>
          </a:p>
          <a:p>
            <a:pPr algn="ctr">
              <a:buNone/>
            </a:pPr>
            <a:endParaRPr lang="en-US" sz="4800" b="1" dirty="0" smtClean="0"/>
          </a:p>
          <a:p>
            <a:pPr algn="ctr">
              <a:buNone/>
            </a:pPr>
            <a:r>
              <a:rPr lang="en-US" sz="4800" b="1" dirty="0" smtClean="0"/>
              <a:t>Thank You!!!!</a:t>
            </a:r>
            <a:endParaRPr lang="en-US" sz="4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By clear implication he seems to ask if it is possible to think about those topics in different ways. The effect of Foucault has been to view with distrust all that has been passing in the name of essentials, universals, or natural, and take all these as social constructs reflecting the values of different cultures and societies.</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In the history of philosophy, Foucault’s work falls within the tradition established by Nietzsche, from whom he adopts the technique of “Genealogy” and the insight that the search for knowledge is also an expression of a will to power over others. For Foucault knowledge is always a form of power. He takes even psychiatry and mental health as new technologies that categorize certain forms of social and sexual </a:t>
            </a:r>
            <a:r>
              <a:rPr lang="en-US" dirty="0" err="1" smtClean="0"/>
              <a:t>behaviour</a:t>
            </a:r>
            <a:r>
              <a:rPr lang="en-US" dirty="0" smtClean="0"/>
              <a:t> as deviant in order to control them.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The modern psychiatrist assumes the role of medieval priest, seeking confessions, imposing the values of the empowered. His thesis is that power is not something that one seizes, holds, or loses, but a network of forces in which power always meets with resistance. These views have led to the challenging of all sorts of political, social, and gender constructs, taken as networks of power to repress the weak, the individual, the disadvantaged, the female, etc.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Although Foucault’s name was associated with structuralism and the controversial theme of </a:t>
            </a:r>
            <a:r>
              <a:rPr lang="en-US" dirty="0" err="1" smtClean="0"/>
              <a:t>Barthe’s</a:t>
            </a:r>
            <a:r>
              <a:rPr lang="en-US" dirty="0" smtClean="0"/>
              <a:t> catchy title, DEATH OF THE AUTHOR (1968) and DEATH OF MAN (1966), his true concern remained with the formation and limitations of systems of thought. Although made an icon of QUEER THEORY, Foucault’s contribution has been valuable to all the Postmodern critical approaches including the Feminist, Postcolonial, Poststructuralist, etc.</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Roland Barthes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French literary critic and theorist Barthes has been quite influential among the Postmodernist writers and critics. His principal concern, despite his varied writings, remains with the relationship between language and society, and with the literary forms that mediate between the two. The idea is that no literary composition can be studied in isolation, being one of the practices of a culture, an expression of society’s ruling discourse.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3483</Words>
  <Application>Microsoft Office PowerPoint</Application>
  <PresentationFormat>On-screen Show (4:3)</PresentationFormat>
  <Paragraphs>72</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Post-Modernism(Conti)  Post-War Novel/Drama</vt:lpstr>
      <vt:lpstr>Outline of the lecture</vt:lpstr>
      <vt:lpstr> Michael Foucault </vt:lpstr>
      <vt:lpstr>Slide 4</vt:lpstr>
      <vt:lpstr>Slide 5</vt:lpstr>
      <vt:lpstr>Slide 6</vt:lpstr>
      <vt:lpstr>Slide 7</vt:lpstr>
      <vt:lpstr>Slide 8</vt:lpstr>
      <vt:lpstr>Roland Barthes </vt:lpstr>
      <vt:lpstr>Slide 10</vt:lpstr>
      <vt:lpstr>Slide 11</vt:lpstr>
      <vt:lpstr>Slide 12</vt:lpstr>
      <vt:lpstr>Slide 13</vt:lpstr>
      <vt:lpstr> Jacques Lacan </vt:lpstr>
      <vt:lpstr>Slide 15</vt:lpstr>
      <vt:lpstr>Mikhail Bakhtin </vt:lpstr>
      <vt:lpstr>Slide 17</vt:lpstr>
      <vt:lpstr>Slide 18</vt:lpstr>
      <vt:lpstr>Slide 19</vt:lpstr>
      <vt:lpstr>Slide 20</vt:lpstr>
      <vt:lpstr>Slide 21</vt:lpstr>
      <vt:lpstr>Slide 22</vt:lpstr>
      <vt:lpstr>Slide 23</vt:lpstr>
      <vt:lpstr>Slide 24</vt:lpstr>
      <vt:lpstr>Slide 25</vt:lpstr>
      <vt:lpstr>Slide 26</vt:lpstr>
      <vt:lpstr> Graham Greene</vt:lpstr>
      <vt:lpstr>Slide 28</vt:lpstr>
      <vt:lpstr>Slide 29</vt:lpstr>
      <vt:lpstr>Anthony Powell</vt:lpstr>
      <vt:lpstr>Slide 31</vt:lpstr>
      <vt:lpstr>Slide 32</vt:lpstr>
      <vt:lpstr>Slide 33</vt:lpstr>
      <vt:lpstr>John Osborne</vt:lpstr>
      <vt:lpstr>Slide 35</vt:lpstr>
      <vt:lpstr>Slide 36</vt:lpstr>
      <vt:lpstr>Samuel Beckett</vt:lpstr>
      <vt:lpstr>Slide 38</vt:lpstr>
      <vt:lpstr>Slide 39</vt:lpstr>
      <vt:lpstr>Slide 40</vt:lpstr>
      <vt:lpstr>Slide 41</vt:lpstr>
      <vt:lpstr>Slide 42</vt:lpstr>
      <vt:lpstr>Irony, playfulness, black humor </vt:lpstr>
      <vt:lpstr>Slide 44</vt:lpstr>
      <vt:lpstr>Slide 45</vt:lpstr>
      <vt:lpstr>Slide 46</vt:lpstr>
      <vt:lpstr>Intertextuality </vt:lpstr>
      <vt:lpstr>Slide 48</vt:lpstr>
      <vt:lpstr>Slide 49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Post-War Novel/Drama</dc:title>
  <dc:creator/>
  <cp:lastModifiedBy>ALM</cp:lastModifiedBy>
  <cp:revision>18</cp:revision>
  <dcterms:created xsi:type="dcterms:W3CDTF">2006-08-16T00:00:00Z</dcterms:created>
  <dcterms:modified xsi:type="dcterms:W3CDTF">2020-03-26T09:22:21Z</dcterms:modified>
</cp:coreProperties>
</file>